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011" r:id="rId3"/>
    <p:sldId id="1012" r:id="rId4"/>
    <p:sldId id="1019" r:id="rId5"/>
    <p:sldId id="1015" r:id="rId6"/>
    <p:sldId id="1016" r:id="rId7"/>
    <p:sldId id="1017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96379" autoAdjust="0"/>
  </p:normalViewPr>
  <p:slideViewPr>
    <p:cSldViewPr>
      <p:cViewPr varScale="1">
        <p:scale>
          <a:sx n="107" d="100"/>
          <a:sy n="107" d="100"/>
        </p:scale>
        <p:origin x="672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2025/6/16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Module  </a:t>
            </a:r>
            <a:r>
              <a:rPr lang="en-US" altLang="zh-CN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7</a:t>
            </a:r>
            <a:endParaRPr lang="en-US" altLang="zh-CN" sz="6000" dirty="0" smtClean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Grammar  </a:t>
            </a: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重难易错</a:t>
            </a:r>
            <a:r>
              <a:rPr lang="zh-CN" altLang="en-US" sz="4000" smtClean="0">
                <a:solidFill>
                  <a:prstClr val="black"/>
                </a:solidFill>
                <a:cs typeface="Times New Roman" panose="02020603050405020304" pitchFamily="18" charset="0"/>
              </a:rPr>
              <a:t>突破</a:t>
            </a:r>
            <a:endParaRPr lang="en-US" altLang="zh-CN" sz="4000" smtClean="0">
              <a:solidFill>
                <a:prstClr val="black"/>
              </a:solidFill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2. </a:t>
            </a: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情态动词</a:t>
            </a: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can</a:t>
            </a: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的句式类型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23162" y="1772816"/>
            <a:ext cx="8223540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the boy in the picture do?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图片中的男孩能做什么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you do the same things as him?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你能和他做同样的事情吗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情境导入.EPS" descr="id:214749350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5" y="1235651"/>
            <a:ext cx="2277968" cy="608657"/>
          </a:xfrm>
          <a:prstGeom prst="rect">
            <a:avLst/>
          </a:prstGeom>
        </p:spPr>
      </p:pic>
      <p:pic>
        <p:nvPicPr>
          <p:cNvPr id="4" name="dd26.jpg" descr="id:214749678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1988840"/>
            <a:ext cx="3072572" cy="2241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34584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　　　　　　　　　　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337344" y="1269192"/>
            <a:ext cx="11515725" cy="3888000"/>
          </a:xfrm>
          <a:prstGeom prst="rect">
            <a:avLst/>
          </a:prstGeom>
          <a:solidFill>
            <a:srgbClr val="CCECFB"/>
          </a:solidFill>
          <a:ln w="19050" algn="ctr">
            <a:solidFill>
              <a:srgbClr val="CCECFB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pic>
        <p:nvPicPr>
          <p:cNvPr id="4" name="25脉络梳理.EPS" descr="id:214749352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35373" y="1053168"/>
            <a:ext cx="2619473" cy="676859"/>
          </a:xfrm>
          <a:prstGeom prst="rect">
            <a:avLst/>
          </a:prstGeom>
        </p:spPr>
      </p:pic>
      <p:pic>
        <p:nvPicPr>
          <p:cNvPr id="6" name="M7语法A.EPS" descr="id:214749681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982638" y="1696203"/>
            <a:ext cx="9433048" cy="2615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0034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62938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用括号内所给单词的适当形式填空。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can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wash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clothes at home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he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draw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cartoons?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can’t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speak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English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Sarah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can’t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noodles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进阶训练.EPS" descr="id:214749354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4" y="1074954"/>
            <a:ext cx="2540849" cy="73401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630710" y="2501602"/>
            <a:ext cx="9637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wash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918742" y="3130510"/>
            <a:ext cx="9829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draw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2154570" y="3752633"/>
            <a:ext cx="10631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speak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3206762" y="4481334"/>
            <a:ext cx="5645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do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2384083" y="4976662"/>
            <a:ext cx="902811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cook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6959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9149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按要求完成下列句子。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can sing English songs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改为一般疑问句并回答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 ______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sing English songs?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肯定回答：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 ____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否定回答：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 _____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can play basketball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改为否定句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 _______basketball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78582" y="2696721"/>
            <a:ext cx="201208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Can </a:t>
            </a:r>
            <a:r>
              <a:rPr lang="en-US" altLang="zh-CN" smtClean="0"/>
              <a:t>      you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2926854" y="3381887"/>
            <a:ext cx="13115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I </a:t>
            </a:r>
            <a:r>
              <a:rPr lang="en-US" altLang="zh-CN" smtClean="0"/>
              <a:t>    can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6815286" y="3381887"/>
            <a:ext cx="15520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I </a:t>
            </a:r>
            <a:r>
              <a:rPr lang="en-US" altLang="zh-CN" smtClean="0"/>
              <a:t>    can’t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7497949" y="3813935"/>
            <a:ext cx="1981633" cy="6612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can’t </a:t>
            </a:r>
            <a:r>
              <a:rPr lang="en-US" altLang="zh-CN" smtClean="0">
                <a:cs typeface="Times New Roman" panose="02020603050405020304" pitchFamily="18" charset="0"/>
              </a:rPr>
              <a:t>   play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0398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61197"/>
            <a:ext cx="11485848" cy="3323987"/>
          </a:xfrm>
        </p:spPr>
        <p:txBody>
          <a:bodyPr/>
          <a:lstStyle/>
          <a:p>
            <a:pPr algn="l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Dave can sing and dance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改为否定句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Dave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sing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___dance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can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 the </a:t>
            </a:r>
            <a:r>
              <a:rPr lang="en-US" altLang="zh-CN" i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pipa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对画线部分提问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 _____ you _____?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can, for, they, do, what, the, party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连词成句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_______________________________________________________________</a:t>
            </a:r>
            <a:endParaRPr lang="zh-CN" altLang="zh-CN" sz="1200" dirty="0"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327454" y="1904633"/>
            <a:ext cx="9637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can’t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0046040" y="1904633"/>
            <a:ext cx="5229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or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78582" y="3161580"/>
            <a:ext cx="21210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What </a:t>
            </a:r>
            <a:r>
              <a:rPr lang="en-US" altLang="zh-CN" dirty="0" smtClean="0"/>
              <a:t>     can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568482" y="3183412"/>
            <a:ext cx="5645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do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478582" y="4228053"/>
            <a:ext cx="5109027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What can they do for the party?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3663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16608"/>
            <a:ext cx="11485848" cy="4616648"/>
          </a:xfrm>
        </p:spPr>
        <p:txBody>
          <a:bodyPr/>
          <a:lstStyle/>
          <a:p>
            <a:pPr algn="l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根据句意或者图片提示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补全句子。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 hangingPunct="0">
              <a:lnSpc>
                <a:spcPct val="30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friend can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 hangingPunct="0">
              <a:lnSpc>
                <a:spcPct val="30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often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       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Sundays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can play a Chinese musical instrument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乐器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pc="-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looks like a pear</a:t>
            </a:r>
            <a:r>
              <a:rPr lang="en-US" altLang="zh-CN" spc="-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</a:t>
            </a:r>
            <a:r>
              <a:rPr lang="en-US" altLang="zh-CN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four or five strings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can play nice music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Angel can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gb7.jpg" descr="id:21474968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64512" y="1981311"/>
            <a:ext cx="2075831" cy="1080120"/>
          </a:xfrm>
          <a:prstGeom prst="rect">
            <a:avLst/>
          </a:prstGeom>
        </p:spPr>
      </p:pic>
      <p:pic>
        <p:nvPicPr>
          <p:cNvPr id="4" name="gb8.jpg" descr="id:214749683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646934" y="3239067"/>
            <a:ext cx="1833245" cy="12573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2926854" y="2340164"/>
            <a:ext cx="9829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swim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783691" y="3631030"/>
            <a:ext cx="168501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watch TV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8687494" y="4861024"/>
            <a:ext cx="2140330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play the </a:t>
            </a:r>
            <a:r>
              <a:rPr lang="en-US" altLang="zh-CN" i="1">
                <a:cs typeface="Times New Roman" panose="02020603050405020304" pitchFamily="18" charset="0"/>
              </a:rPr>
              <a:t>pipa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9324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374</TotalTime>
  <Words>389</Words>
  <Application>Microsoft Office PowerPoint</Application>
  <PresentationFormat>自定义</PresentationFormat>
  <Paragraphs>43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4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386</cp:revision>
  <dcterms:created xsi:type="dcterms:W3CDTF">2020-11-06T05:24:00Z</dcterms:created>
  <dcterms:modified xsi:type="dcterms:W3CDTF">2025-06-16T01:31:09Z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